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pline Sans"/>
      <p:regular r:id="rId17"/>
    </p:embeddedFont>
    <p:embeddedFont>
      <p:font typeface="Spline Sans"/>
      <p:regular r:id="rId18"/>
    </p:embeddedFont>
    <p:embeddedFont>
      <p:font typeface="Barlow"/>
      <p:regular r:id="rId19"/>
    </p:embeddedFont>
    <p:embeddedFont>
      <p:font typeface="Barlow"/>
      <p:regular r:id="rId20"/>
    </p:embeddedFont>
    <p:embeddedFont>
      <p:font typeface="Barlow"/>
      <p:regular r:id="rId21"/>
    </p:embeddedFont>
    <p:embeddedFont>
      <p:font typeface="Barlow"/>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110859"/>
            <a:ext cx="7415927" cy="20574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Arduino-Powered Digital Thermometer: Precision Temperature Monitoring</a:t>
            </a:r>
            <a:endParaRPr lang="en-US" sz="4300" dirty="0"/>
          </a:p>
        </p:txBody>
      </p:sp>
      <p:sp>
        <p:nvSpPr>
          <p:cNvPr id="4" name="Text 1"/>
          <p:cNvSpPr/>
          <p:nvPr/>
        </p:nvSpPr>
        <p:spPr>
          <a:xfrm>
            <a:off x="6350437" y="4538543"/>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Welcome to the exciting world of DIY temperature sensing using microcontrollers! This presentation will guide you through building a real-time, digital temperature display with Arduino – an accessible, accurate, and versatile project suitable for all skill levels.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058710"/>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Conclusion: Unlock the World of IoT</a:t>
            </a:r>
            <a:endParaRPr lang="en-US" sz="4300" dirty="0"/>
          </a:p>
        </p:txBody>
      </p:sp>
      <p:sp>
        <p:nvSpPr>
          <p:cNvPr id="4" name="Text 1"/>
          <p:cNvSpPr/>
          <p:nvPr/>
        </p:nvSpPr>
        <p:spPr>
          <a:xfrm>
            <a:off x="864037" y="3800594"/>
            <a:ext cx="7415927" cy="2370296"/>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In recap, this presentation has guided you through building a simple, versatile, and precise DIY digital thermometer using Arduino. This project demystifies electronics, programming, and sensor-based applications, serving as a foundational step for countless IoT and home automation endeavors. We encourage you to start your own Arduino journey today and bring your innovative ideas to life!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931" y="613529"/>
            <a:ext cx="8054459" cy="619839"/>
          </a:xfrm>
          <a:prstGeom prst="rect">
            <a:avLst/>
          </a:prstGeom>
          <a:noFill/>
          <a:ln/>
        </p:spPr>
        <p:txBody>
          <a:bodyPr wrap="none" lIns="0" tIns="0" rIns="0" bIns="0" rtlCol="0" anchor="t"/>
          <a:lstStyle/>
          <a:p>
            <a:pPr algn="l" indent="0" marL="0">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Introduction: Why Build Your Own?</a:t>
            </a:r>
            <a:endParaRPr lang="en-US" sz="3900" dirty="0"/>
          </a:p>
        </p:txBody>
      </p:sp>
      <p:sp>
        <p:nvSpPr>
          <p:cNvPr id="3" name="Text 1"/>
          <p:cNvSpPr/>
          <p:nvPr/>
        </p:nvSpPr>
        <p:spPr>
          <a:xfrm>
            <a:off x="780931" y="1768793"/>
            <a:ext cx="6275665" cy="1784747"/>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Digital thermometers precisely measure temperature, and building your own offers unique advantages. Arduino, an open-source platform with a low-cost Uno board (typically $5-$25), provides extensive community support, making it ideal for beginners and experienced makers alike.</a:t>
            </a:r>
            <a:endParaRPr lang="en-US" sz="1750" dirty="0"/>
          </a:p>
        </p:txBody>
      </p:sp>
      <p:sp>
        <p:nvSpPr>
          <p:cNvPr id="4" name="Text 2"/>
          <p:cNvSpPr/>
          <p:nvPr/>
        </p:nvSpPr>
        <p:spPr>
          <a:xfrm>
            <a:off x="780931" y="3754279"/>
            <a:ext cx="6275665" cy="1784747"/>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This project offers significant educational value, allowing you to learn electronics, programming, and sensor integration firsthand. Beyond learning, it's practical: you can customize features unavailable in commercial alternatives, tailoring the thermometer to your specific needs.</a:t>
            </a:r>
            <a:endParaRPr lang="en-US" sz="1750" dirty="0"/>
          </a:p>
        </p:txBody>
      </p:sp>
      <p:pic>
        <p:nvPicPr>
          <p:cNvPr id="5" name="Image 0" descr="preencoded.png">    </p:cNvPr>
          <p:cNvPicPr>
            <a:picLocks noChangeAspect="1"/>
          </p:cNvPicPr>
          <p:nvPr/>
        </p:nvPicPr>
        <p:blipFill>
          <a:blip r:embed="rId1"/>
          <a:stretch>
            <a:fillRect/>
          </a:stretch>
        </p:blipFill>
        <p:spPr>
          <a:xfrm>
            <a:off x="7608570" y="1819037"/>
            <a:ext cx="6248400" cy="624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1290"/>
          </a:xfrm>
          <a:prstGeom prst="rect">
            <a:avLst/>
          </a:prstGeom>
        </p:spPr>
      </p:pic>
      <p:sp>
        <p:nvSpPr>
          <p:cNvPr id="3" name="Text 0"/>
          <p:cNvSpPr/>
          <p:nvPr/>
        </p:nvSpPr>
        <p:spPr>
          <a:xfrm>
            <a:off x="756285" y="3296007"/>
            <a:ext cx="8098274" cy="600194"/>
          </a:xfrm>
          <a:prstGeom prst="rect">
            <a:avLst/>
          </a:prstGeom>
          <a:noFill/>
          <a:ln/>
        </p:spPr>
        <p:txBody>
          <a:bodyPr wrap="none" lIns="0" tIns="0" rIns="0" bIns="0" rtlCol="0" anchor="t"/>
          <a:lstStyle/>
          <a:p>
            <a:pPr algn="l" indent="0" marL="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Core Components: What You'll Need</a:t>
            </a:r>
            <a:endParaRPr lang="en-US" sz="3750" dirty="0"/>
          </a:p>
        </p:txBody>
      </p:sp>
      <p:sp>
        <p:nvSpPr>
          <p:cNvPr id="4" name="Shape 1"/>
          <p:cNvSpPr/>
          <p:nvPr/>
        </p:nvSpPr>
        <p:spPr>
          <a:xfrm>
            <a:off x="756285" y="4220289"/>
            <a:ext cx="6450806" cy="1599248"/>
          </a:xfrm>
          <a:prstGeom prst="roundRect">
            <a:avLst>
              <a:gd name="adj" fmla="val 20269"/>
            </a:avLst>
          </a:prstGeom>
          <a:solidFill>
            <a:srgbClr val="0A081B"/>
          </a:solidFill>
          <a:ln w="22860">
            <a:solidFill>
              <a:srgbClr val="16FFBB"/>
            </a:solidFill>
            <a:prstDash val="solid"/>
          </a:ln>
        </p:spPr>
      </p:sp>
      <p:sp>
        <p:nvSpPr>
          <p:cNvPr id="5" name="Text 2"/>
          <p:cNvSpPr/>
          <p:nvPr/>
        </p:nvSpPr>
        <p:spPr>
          <a:xfrm>
            <a:off x="995243" y="4459248"/>
            <a:ext cx="2401133" cy="300157"/>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Arduino Uno Board</a:t>
            </a:r>
            <a:endParaRPr lang="en-US" sz="1850" dirty="0"/>
          </a:p>
        </p:txBody>
      </p:sp>
      <p:sp>
        <p:nvSpPr>
          <p:cNvPr id="6" name="Text 3"/>
          <p:cNvSpPr/>
          <p:nvPr/>
        </p:nvSpPr>
        <p:spPr>
          <a:xfrm>
            <a:off x="995243" y="4889063"/>
            <a:ext cx="5972889" cy="691515"/>
          </a:xfrm>
          <a:prstGeom prst="rect">
            <a:avLst/>
          </a:prstGeom>
          <a:noFill/>
          <a:ln/>
        </p:spPr>
        <p:txBody>
          <a:bodyPr wrap="squar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Microcontroller with ATmega328P chip, featuring 14 digital I/O pins and 6 analog inputs for versatile connectivity.</a:t>
            </a:r>
            <a:endParaRPr lang="en-US" sz="1700" dirty="0"/>
          </a:p>
        </p:txBody>
      </p:sp>
      <p:sp>
        <p:nvSpPr>
          <p:cNvPr id="7" name="Shape 4"/>
          <p:cNvSpPr/>
          <p:nvPr/>
        </p:nvSpPr>
        <p:spPr>
          <a:xfrm>
            <a:off x="7423190" y="4220289"/>
            <a:ext cx="6450925" cy="1599248"/>
          </a:xfrm>
          <a:prstGeom prst="roundRect">
            <a:avLst>
              <a:gd name="adj" fmla="val 20269"/>
            </a:avLst>
          </a:prstGeom>
          <a:solidFill>
            <a:srgbClr val="0A081B"/>
          </a:solidFill>
          <a:ln w="22860">
            <a:solidFill>
              <a:srgbClr val="29DDDA"/>
            </a:solidFill>
            <a:prstDash val="solid"/>
          </a:ln>
        </p:spPr>
      </p:sp>
      <p:sp>
        <p:nvSpPr>
          <p:cNvPr id="8" name="Text 5"/>
          <p:cNvSpPr/>
          <p:nvPr/>
        </p:nvSpPr>
        <p:spPr>
          <a:xfrm>
            <a:off x="7662148" y="4459248"/>
            <a:ext cx="2953941" cy="300157"/>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LM35 Temperature Sensor</a:t>
            </a:r>
            <a:endParaRPr lang="en-US" sz="1850" dirty="0"/>
          </a:p>
        </p:txBody>
      </p:sp>
      <p:sp>
        <p:nvSpPr>
          <p:cNvPr id="9" name="Text 6"/>
          <p:cNvSpPr/>
          <p:nvPr/>
        </p:nvSpPr>
        <p:spPr>
          <a:xfrm>
            <a:off x="7662148" y="4889063"/>
            <a:ext cx="5973008" cy="691515"/>
          </a:xfrm>
          <a:prstGeom prst="rect">
            <a:avLst/>
          </a:prstGeom>
          <a:noFill/>
          <a:ln/>
        </p:spPr>
        <p:txBody>
          <a:bodyPr wrap="squar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Provides a linear analog output (10mV/°C), with a range of -55°C to 150°C and ±0.5°C accuracy at 25°C.</a:t>
            </a:r>
            <a:endParaRPr lang="en-US" sz="1700" dirty="0"/>
          </a:p>
        </p:txBody>
      </p:sp>
      <p:sp>
        <p:nvSpPr>
          <p:cNvPr id="10" name="Shape 7"/>
          <p:cNvSpPr/>
          <p:nvPr/>
        </p:nvSpPr>
        <p:spPr>
          <a:xfrm>
            <a:off x="756285" y="6035635"/>
            <a:ext cx="6450806" cy="1599248"/>
          </a:xfrm>
          <a:prstGeom prst="roundRect">
            <a:avLst>
              <a:gd name="adj" fmla="val 20269"/>
            </a:avLst>
          </a:prstGeom>
          <a:solidFill>
            <a:srgbClr val="0A081B"/>
          </a:solidFill>
          <a:ln w="22860">
            <a:solidFill>
              <a:srgbClr val="37A7E7"/>
            </a:solidFill>
            <a:prstDash val="solid"/>
          </a:ln>
        </p:spPr>
      </p:sp>
      <p:sp>
        <p:nvSpPr>
          <p:cNvPr id="11" name="Text 8"/>
          <p:cNvSpPr/>
          <p:nvPr/>
        </p:nvSpPr>
        <p:spPr>
          <a:xfrm>
            <a:off x="995243" y="6274594"/>
            <a:ext cx="2401133" cy="300157"/>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16x2 LCD Display</a:t>
            </a:r>
            <a:endParaRPr lang="en-US" sz="1850" dirty="0"/>
          </a:p>
        </p:txBody>
      </p:sp>
      <p:sp>
        <p:nvSpPr>
          <p:cNvPr id="12" name="Text 9"/>
          <p:cNvSpPr/>
          <p:nvPr/>
        </p:nvSpPr>
        <p:spPr>
          <a:xfrm>
            <a:off x="995243" y="6704409"/>
            <a:ext cx="5972889" cy="691515"/>
          </a:xfrm>
          <a:prstGeom prst="rect">
            <a:avLst/>
          </a:prstGeom>
          <a:noFill/>
          <a:ln/>
        </p:spPr>
        <p:txBody>
          <a:bodyPr wrap="squar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A standard character display, often equipped with an I2C module to simplify wiring to just two data pins.</a:t>
            </a:r>
            <a:endParaRPr lang="en-US" sz="1700" dirty="0"/>
          </a:p>
        </p:txBody>
      </p:sp>
      <p:sp>
        <p:nvSpPr>
          <p:cNvPr id="13" name="Shape 10"/>
          <p:cNvSpPr/>
          <p:nvPr/>
        </p:nvSpPr>
        <p:spPr>
          <a:xfrm>
            <a:off x="7423190" y="6035635"/>
            <a:ext cx="6450925" cy="1599248"/>
          </a:xfrm>
          <a:prstGeom prst="roundRect">
            <a:avLst>
              <a:gd name="adj" fmla="val 20269"/>
            </a:avLst>
          </a:prstGeom>
          <a:solidFill>
            <a:srgbClr val="0A081B"/>
          </a:solidFill>
          <a:ln w="22860">
            <a:solidFill>
              <a:srgbClr val="091231"/>
            </a:solidFill>
            <a:prstDash val="solid"/>
          </a:ln>
        </p:spPr>
      </p:sp>
      <p:sp>
        <p:nvSpPr>
          <p:cNvPr id="14" name="Text 11"/>
          <p:cNvSpPr/>
          <p:nvPr/>
        </p:nvSpPr>
        <p:spPr>
          <a:xfrm>
            <a:off x="7662148" y="6274594"/>
            <a:ext cx="3196828" cy="300157"/>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Breadboard &amp; Jumper Wires</a:t>
            </a:r>
            <a:endParaRPr lang="en-US" sz="1850" dirty="0"/>
          </a:p>
        </p:txBody>
      </p:sp>
      <p:sp>
        <p:nvSpPr>
          <p:cNvPr id="15" name="Text 12"/>
          <p:cNvSpPr/>
          <p:nvPr/>
        </p:nvSpPr>
        <p:spPr>
          <a:xfrm>
            <a:off x="7662148" y="6704409"/>
            <a:ext cx="5973008" cy="691515"/>
          </a:xfrm>
          <a:prstGeom prst="rect">
            <a:avLst/>
          </a:prstGeom>
          <a:noFill/>
          <a:ln/>
        </p:spPr>
        <p:txBody>
          <a:bodyPr wrap="squar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Essential for prototyping, enabling secure and flexible connections between all components.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9621" y="612577"/>
            <a:ext cx="9250323" cy="618768"/>
          </a:xfrm>
          <a:prstGeom prst="rect">
            <a:avLst/>
          </a:prstGeom>
          <a:noFill/>
          <a:ln/>
        </p:spPr>
        <p:txBody>
          <a:bodyPr wrap="none" lIns="0" tIns="0" rIns="0" bIns="0" rtlCol="0" anchor="t"/>
          <a:lstStyle/>
          <a:p>
            <a:pPr algn="l" indent="0" marL="0">
              <a:lnSpc>
                <a:spcPts val="4850"/>
              </a:lnSpc>
              <a:buNone/>
            </a:pPr>
            <a:r>
              <a:rPr lang="en-US" sz="3850" b="1" dirty="0">
                <a:solidFill>
                  <a:srgbClr val="F0FCFF"/>
                </a:solidFill>
                <a:latin typeface="Spline Sans Bold" pitchFamily="34" charset="0"/>
                <a:ea typeface="Spline Sans Bold" pitchFamily="34" charset="-122"/>
                <a:cs typeface="Spline Sans Bold" pitchFamily="34" charset="-120"/>
              </a:rPr>
              <a:t>Hardware Setup: Connecting the Circuit</a:t>
            </a:r>
            <a:endParaRPr lang="en-US" sz="3850" dirty="0"/>
          </a:p>
        </p:txBody>
      </p:sp>
      <p:sp>
        <p:nvSpPr>
          <p:cNvPr id="3" name="Text 1"/>
          <p:cNvSpPr/>
          <p:nvPr/>
        </p:nvSpPr>
        <p:spPr>
          <a:xfrm>
            <a:off x="779621" y="1765816"/>
            <a:ext cx="6263878" cy="1781770"/>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Wiring the LM35 sensor is straightforward: connect its VCC pin to Arduino's 5V, GND to GND, and the Vout (output pin) to Arduino's Analog Pin A0. For the 16x2 LCD with an I2C module, connect the SDA pin to Arduino Analog Pin A4 and the SCL pin to Arduino Analog Pin A5. Ensure VCC goes to 5V and GND to GND.</a:t>
            </a:r>
            <a:endParaRPr lang="en-US" sz="1750" dirty="0"/>
          </a:p>
        </p:txBody>
      </p:sp>
      <p:sp>
        <p:nvSpPr>
          <p:cNvPr id="4" name="Text 2"/>
          <p:cNvSpPr/>
          <p:nvPr/>
        </p:nvSpPr>
        <p:spPr>
          <a:xfrm>
            <a:off x="779621" y="3747968"/>
            <a:ext cx="6263878" cy="1425416"/>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The Arduino itself can be powered conveniently via a USB cable from your computer or through an external 9V adapter for standalone operation. This setup creates a clear and functional circuit for your digital thermometer.</a:t>
            </a:r>
            <a:endParaRPr lang="en-US" sz="1750" dirty="0"/>
          </a:p>
        </p:txBody>
      </p:sp>
      <p:pic>
        <p:nvPicPr>
          <p:cNvPr id="5" name="Image 0" descr="preencoded.png">    </p:cNvPr>
          <p:cNvPicPr>
            <a:picLocks noChangeAspect="1"/>
          </p:cNvPicPr>
          <p:nvPr/>
        </p:nvPicPr>
        <p:blipFill>
          <a:blip r:embed="rId1"/>
          <a:stretch>
            <a:fillRect/>
          </a:stretch>
        </p:blipFill>
        <p:spPr>
          <a:xfrm>
            <a:off x="7594521" y="1815941"/>
            <a:ext cx="6263878" cy="626387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30553"/>
          </a:xfrm>
          <a:prstGeom prst="rect">
            <a:avLst/>
          </a:prstGeom>
        </p:spPr>
      </p:pic>
      <p:sp>
        <p:nvSpPr>
          <p:cNvPr id="3" name="Text 0"/>
          <p:cNvSpPr/>
          <p:nvPr/>
        </p:nvSpPr>
        <p:spPr>
          <a:xfrm>
            <a:off x="727591" y="571738"/>
            <a:ext cx="7719179" cy="577572"/>
          </a:xfrm>
          <a:prstGeom prst="rect">
            <a:avLst/>
          </a:prstGeom>
          <a:noFill/>
          <a:ln/>
        </p:spPr>
        <p:txBody>
          <a:bodyPr wrap="none" lIns="0" tIns="0" rIns="0" bIns="0" rtlCol="0" anchor="t"/>
          <a:lstStyle/>
          <a:p>
            <a:pPr algn="l" indent="0" marL="0">
              <a:lnSpc>
                <a:spcPts val="4500"/>
              </a:lnSpc>
              <a:buNone/>
            </a:pPr>
            <a:r>
              <a:rPr lang="en-US" sz="3600" b="1" dirty="0">
                <a:solidFill>
                  <a:srgbClr val="F0FCFF"/>
                </a:solidFill>
                <a:latin typeface="Spline Sans Bold" pitchFamily="34" charset="0"/>
                <a:ea typeface="Spline Sans Bold" pitchFamily="34" charset="-122"/>
                <a:cs typeface="Spline Sans Bold" pitchFamily="34" charset="-120"/>
              </a:rPr>
              <a:t>Software Logic: The Arduino Sketch</a:t>
            </a:r>
            <a:endParaRPr lang="en-US" sz="3600" dirty="0"/>
          </a:p>
        </p:txBody>
      </p:sp>
      <p:sp>
        <p:nvSpPr>
          <p:cNvPr id="4" name="Shape 1"/>
          <p:cNvSpPr/>
          <p:nvPr/>
        </p:nvSpPr>
        <p:spPr>
          <a:xfrm>
            <a:off x="727591" y="1461135"/>
            <a:ext cx="207883" cy="1247418"/>
          </a:xfrm>
          <a:prstGeom prst="roundRect">
            <a:avLst>
              <a:gd name="adj" fmla="val 150022"/>
            </a:avLst>
          </a:prstGeom>
          <a:solidFill>
            <a:srgbClr val="0A081B"/>
          </a:solidFill>
          <a:ln w="22860">
            <a:solidFill>
              <a:srgbClr val="16FFBB"/>
            </a:solidFill>
            <a:prstDash val="solid"/>
          </a:ln>
        </p:spPr>
      </p:sp>
      <p:sp>
        <p:nvSpPr>
          <p:cNvPr id="5" name="Text 2"/>
          <p:cNvSpPr/>
          <p:nvPr/>
        </p:nvSpPr>
        <p:spPr>
          <a:xfrm>
            <a:off x="1143357" y="1669018"/>
            <a:ext cx="2310051" cy="288727"/>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Required Libraries</a:t>
            </a:r>
            <a:endParaRPr lang="en-US" sz="1800" dirty="0"/>
          </a:p>
        </p:txBody>
      </p:sp>
      <p:sp>
        <p:nvSpPr>
          <p:cNvPr id="6" name="Text 3"/>
          <p:cNvSpPr/>
          <p:nvPr/>
        </p:nvSpPr>
        <p:spPr>
          <a:xfrm>
            <a:off x="1143357" y="2082403"/>
            <a:ext cx="9101852" cy="332542"/>
          </a:xfrm>
          <a:prstGeom prst="rect">
            <a:avLst/>
          </a:prstGeom>
          <a:noFill/>
          <a:ln/>
        </p:spPr>
        <p:txBody>
          <a:bodyPr wrap="non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Include the `LiquidCrystal_I2C.h` library to enable seamless communication with your LCD display.</a:t>
            </a:r>
            <a:endParaRPr lang="en-US" sz="1600" dirty="0"/>
          </a:p>
        </p:txBody>
      </p:sp>
      <p:sp>
        <p:nvSpPr>
          <p:cNvPr id="7" name="Shape 4"/>
          <p:cNvSpPr/>
          <p:nvPr/>
        </p:nvSpPr>
        <p:spPr>
          <a:xfrm>
            <a:off x="1039416" y="2864406"/>
            <a:ext cx="207883" cy="1494234"/>
          </a:xfrm>
          <a:prstGeom prst="roundRect">
            <a:avLst>
              <a:gd name="adj" fmla="val 150022"/>
            </a:avLst>
          </a:prstGeom>
          <a:solidFill>
            <a:srgbClr val="0A081B"/>
          </a:solidFill>
          <a:ln w="22860">
            <a:solidFill>
              <a:srgbClr val="29DDDA"/>
            </a:solidFill>
            <a:prstDash val="solid"/>
          </a:ln>
        </p:spPr>
      </p:sp>
      <p:sp>
        <p:nvSpPr>
          <p:cNvPr id="8" name="Text 5"/>
          <p:cNvSpPr/>
          <p:nvPr/>
        </p:nvSpPr>
        <p:spPr>
          <a:xfrm>
            <a:off x="1455182" y="3072289"/>
            <a:ext cx="2310051" cy="288727"/>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Sensor Reading</a:t>
            </a:r>
            <a:endParaRPr lang="en-US" sz="1800" dirty="0"/>
          </a:p>
        </p:txBody>
      </p:sp>
      <p:sp>
        <p:nvSpPr>
          <p:cNvPr id="9" name="Text 6"/>
          <p:cNvSpPr/>
          <p:nvPr/>
        </p:nvSpPr>
        <p:spPr>
          <a:xfrm>
            <a:off x="1455182" y="3485674"/>
            <a:ext cx="8790027" cy="665083"/>
          </a:xfrm>
          <a:prstGeom prst="rect">
            <a:avLst/>
          </a:prstGeom>
          <a:noFill/>
          <a:ln/>
        </p:spPr>
        <p:txBody>
          <a:bodyPr wrap="squar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Utilize `analogRead(A0)` to convert the LM35's analog voltage (0-5V) into a digital value ranging from 0 to 1023.</a:t>
            </a:r>
            <a:endParaRPr lang="en-US" sz="1600" dirty="0"/>
          </a:p>
        </p:txBody>
      </p:sp>
      <p:sp>
        <p:nvSpPr>
          <p:cNvPr id="10" name="Shape 7"/>
          <p:cNvSpPr/>
          <p:nvPr/>
        </p:nvSpPr>
        <p:spPr>
          <a:xfrm>
            <a:off x="1351240" y="4514493"/>
            <a:ext cx="207883" cy="1494234"/>
          </a:xfrm>
          <a:prstGeom prst="roundRect">
            <a:avLst>
              <a:gd name="adj" fmla="val 150022"/>
            </a:avLst>
          </a:prstGeom>
          <a:solidFill>
            <a:srgbClr val="0A081B"/>
          </a:solidFill>
          <a:ln w="22860">
            <a:solidFill>
              <a:srgbClr val="37A7E7"/>
            </a:solidFill>
            <a:prstDash val="solid"/>
          </a:ln>
        </p:spPr>
      </p:sp>
      <p:sp>
        <p:nvSpPr>
          <p:cNvPr id="11" name="Text 8"/>
          <p:cNvSpPr/>
          <p:nvPr/>
        </p:nvSpPr>
        <p:spPr>
          <a:xfrm>
            <a:off x="1767007" y="4722376"/>
            <a:ext cx="2694265" cy="288727"/>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Temperature Conversion</a:t>
            </a:r>
            <a:endParaRPr lang="en-US" sz="1800" dirty="0"/>
          </a:p>
        </p:txBody>
      </p:sp>
      <p:sp>
        <p:nvSpPr>
          <p:cNvPr id="12" name="Text 9"/>
          <p:cNvSpPr/>
          <p:nvPr/>
        </p:nvSpPr>
        <p:spPr>
          <a:xfrm>
            <a:off x="1767007" y="5135761"/>
            <a:ext cx="8478203" cy="665083"/>
          </a:xfrm>
          <a:prstGeom prst="rect">
            <a:avLst/>
          </a:prstGeom>
          <a:noFill/>
          <a:ln/>
        </p:spPr>
        <p:txBody>
          <a:bodyPr wrap="squar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Convert the raw sensor value to voltage (`voltage = (sensorValue * 5.0) / 1024.0;`) and then to Celsius (`tempC = voltage * 100.0;`).</a:t>
            </a:r>
            <a:endParaRPr lang="en-US" sz="1600" dirty="0"/>
          </a:p>
        </p:txBody>
      </p:sp>
      <p:sp>
        <p:nvSpPr>
          <p:cNvPr id="13" name="Shape 10"/>
          <p:cNvSpPr/>
          <p:nvPr/>
        </p:nvSpPr>
        <p:spPr>
          <a:xfrm>
            <a:off x="1663184" y="6164580"/>
            <a:ext cx="207883" cy="1494234"/>
          </a:xfrm>
          <a:prstGeom prst="roundRect">
            <a:avLst>
              <a:gd name="adj" fmla="val 150022"/>
            </a:avLst>
          </a:prstGeom>
          <a:solidFill>
            <a:srgbClr val="0A081B"/>
          </a:solidFill>
          <a:ln w="22860">
            <a:solidFill>
              <a:srgbClr val="091231"/>
            </a:solidFill>
            <a:prstDash val="solid"/>
          </a:ln>
        </p:spPr>
      </p:sp>
      <p:sp>
        <p:nvSpPr>
          <p:cNvPr id="14" name="Text 11"/>
          <p:cNvSpPr/>
          <p:nvPr/>
        </p:nvSpPr>
        <p:spPr>
          <a:xfrm>
            <a:off x="2078950" y="6372463"/>
            <a:ext cx="2310051" cy="288727"/>
          </a:xfrm>
          <a:prstGeom prst="rect">
            <a:avLst/>
          </a:prstGeom>
          <a:noFill/>
          <a:ln/>
        </p:spPr>
        <p:txBody>
          <a:bodyPr wrap="none" lIns="0" tIns="0" rIns="0" bIns="0" rtlCol="0" anchor="t"/>
          <a:lstStyle/>
          <a:p>
            <a:pPr algn="l" indent="0" marL="0">
              <a:lnSpc>
                <a:spcPts val="2250"/>
              </a:lnSpc>
              <a:buNone/>
            </a:pPr>
            <a:r>
              <a:rPr lang="en-US" sz="1800" b="1" dirty="0">
                <a:solidFill>
                  <a:srgbClr val="E0E4E6"/>
                </a:solidFill>
                <a:latin typeface="Spline Sans Bold" pitchFamily="34" charset="0"/>
                <a:ea typeface="Spline Sans Bold" pitchFamily="34" charset="-122"/>
                <a:cs typeface="Spline Sans Bold" pitchFamily="34" charset="-120"/>
              </a:rPr>
              <a:t>LCD Display &amp; Loop</a:t>
            </a:r>
            <a:endParaRPr lang="en-US" sz="1800" dirty="0"/>
          </a:p>
        </p:txBody>
      </p:sp>
      <p:sp>
        <p:nvSpPr>
          <p:cNvPr id="15" name="Text 12"/>
          <p:cNvSpPr/>
          <p:nvPr/>
        </p:nvSpPr>
        <p:spPr>
          <a:xfrm>
            <a:off x="2078950" y="6785848"/>
            <a:ext cx="8166259" cy="665083"/>
          </a:xfrm>
          <a:prstGeom prst="rect">
            <a:avLst/>
          </a:prstGeom>
          <a:noFill/>
          <a:ln/>
        </p:spPr>
        <p:txBody>
          <a:bodyPr wrap="square" lIns="0" tIns="0" rIns="0" bIns="0" rtlCol="0" anchor="t"/>
          <a:lstStyle/>
          <a:p>
            <a:pPr algn="l" indent="0" marL="0">
              <a:lnSpc>
                <a:spcPts val="2600"/>
              </a:lnSpc>
              <a:buNone/>
            </a:pPr>
            <a:r>
              <a:rPr lang="en-US" sz="1600" dirty="0">
                <a:solidFill>
                  <a:srgbClr val="E0E4E6"/>
                </a:solidFill>
                <a:latin typeface="Barlow" pitchFamily="34" charset="0"/>
                <a:ea typeface="Barlow" pitchFamily="34" charset="-122"/>
                <a:cs typeface="Barlow" pitchFamily="34" charset="-120"/>
              </a:rPr>
              <a:t>Initialize the LCD, set the cursor, and use `lcd.print()` to show the temperature. The `loop()` function continuously reads and updates the display.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0931" y="613529"/>
            <a:ext cx="9110663" cy="619839"/>
          </a:xfrm>
          <a:prstGeom prst="rect">
            <a:avLst/>
          </a:prstGeom>
          <a:noFill/>
          <a:ln/>
        </p:spPr>
        <p:txBody>
          <a:bodyPr wrap="none" lIns="0" tIns="0" rIns="0" bIns="0" rtlCol="0" anchor="t"/>
          <a:lstStyle/>
          <a:p>
            <a:pPr algn="l" indent="0" marL="0">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Accuracy, Calibration &amp; Considerations</a:t>
            </a:r>
            <a:endParaRPr lang="en-US" sz="3900" dirty="0"/>
          </a:p>
        </p:txBody>
      </p:sp>
      <p:sp>
        <p:nvSpPr>
          <p:cNvPr id="3" name="Text 1"/>
          <p:cNvSpPr/>
          <p:nvPr/>
        </p:nvSpPr>
        <p:spPr>
          <a:xfrm>
            <a:off x="780931" y="1768793"/>
            <a:ext cx="6275665" cy="1784747"/>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The LM35 boasts a specified ±0.5°C accuracy at 25°C, making it reliable for most basic applications. For enhanced precision, compare your readings with a trusted reference thermometer and apply a small offset in your code, such as `tempC = tempC + 0.2;`, if needed.</a:t>
            </a:r>
            <a:endParaRPr lang="en-US" sz="1750" dirty="0"/>
          </a:p>
        </p:txBody>
      </p:sp>
      <p:sp>
        <p:nvSpPr>
          <p:cNvPr id="4" name="Text 2"/>
          <p:cNvSpPr/>
          <p:nvPr/>
        </p:nvSpPr>
        <p:spPr>
          <a:xfrm>
            <a:off x="780931" y="3754279"/>
            <a:ext cx="6275665" cy="2141696"/>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To reduce electrical noise and stabilize readings, consider adding a 0.1uF capacitor across the LM35's output. Environmental factors like airflow, proximity to heat sources, and the sensor's placement can affect readings, so choose your location wisely. Adjusting the delay in your loop function (e.g., `delay(1000);` for 1-second updates) allows you to control the display's refresh rate.</a:t>
            </a:r>
            <a:endParaRPr lang="en-US" sz="1750" dirty="0"/>
          </a:p>
        </p:txBody>
      </p:sp>
      <p:pic>
        <p:nvPicPr>
          <p:cNvPr id="5" name="Image 0" descr="preencoded.png">    </p:cNvPr>
          <p:cNvPicPr>
            <a:picLocks noChangeAspect="1"/>
          </p:cNvPicPr>
          <p:nvPr/>
        </p:nvPicPr>
        <p:blipFill>
          <a:blip r:embed="rId1"/>
          <a:stretch>
            <a:fillRect/>
          </a:stretch>
        </p:blipFill>
        <p:spPr>
          <a:xfrm>
            <a:off x="7608570" y="1819037"/>
            <a:ext cx="6248400" cy="6248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9016" y="550783"/>
            <a:ext cx="5676900" cy="554831"/>
          </a:xfrm>
          <a:prstGeom prst="rect">
            <a:avLst/>
          </a:prstGeom>
          <a:noFill/>
          <a:ln/>
        </p:spPr>
        <p:txBody>
          <a:bodyPr wrap="none" lIns="0" tIns="0" rIns="0" bIns="0" rtlCol="0" anchor="t"/>
          <a:lstStyle/>
          <a:p>
            <a:pPr algn="l" indent="0" marL="0">
              <a:lnSpc>
                <a:spcPts val="4350"/>
              </a:lnSpc>
              <a:buNone/>
            </a:pPr>
            <a:r>
              <a:rPr lang="en-US" sz="3450" b="1" dirty="0">
                <a:solidFill>
                  <a:srgbClr val="F0FCFF"/>
                </a:solidFill>
                <a:latin typeface="Spline Sans Bold" pitchFamily="34" charset="0"/>
                <a:ea typeface="Spline Sans Bold" pitchFamily="34" charset="-122"/>
                <a:cs typeface="Spline Sans Bold" pitchFamily="34" charset="-120"/>
              </a:rPr>
              <a:t>Key Features &amp; Advantages</a:t>
            </a:r>
            <a:endParaRPr lang="en-US" sz="3450" dirty="0"/>
          </a:p>
        </p:txBody>
      </p:sp>
      <p:pic>
        <p:nvPicPr>
          <p:cNvPr id="3" name="Image 0" descr="preencoded.png">    </p:cNvPr>
          <p:cNvPicPr>
            <a:picLocks noChangeAspect="1"/>
          </p:cNvPicPr>
          <p:nvPr/>
        </p:nvPicPr>
        <p:blipFill>
          <a:blip r:embed="rId1"/>
          <a:stretch>
            <a:fillRect/>
          </a:stretch>
        </p:blipFill>
        <p:spPr>
          <a:xfrm>
            <a:off x="699016" y="1505069"/>
            <a:ext cx="499229" cy="499229"/>
          </a:xfrm>
          <a:prstGeom prst="rect">
            <a:avLst/>
          </a:prstGeom>
        </p:spPr>
      </p:pic>
      <p:sp>
        <p:nvSpPr>
          <p:cNvPr id="4" name="Text 1"/>
          <p:cNvSpPr/>
          <p:nvPr/>
        </p:nvSpPr>
        <p:spPr>
          <a:xfrm>
            <a:off x="1447800" y="1623655"/>
            <a:ext cx="2219206" cy="277416"/>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Real-time Data</a:t>
            </a:r>
            <a:endParaRPr lang="en-US" sz="1700" dirty="0"/>
          </a:p>
        </p:txBody>
      </p:sp>
      <p:sp>
        <p:nvSpPr>
          <p:cNvPr id="5" name="Text 2"/>
          <p:cNvSpPr/>
          <p:nvPr/>
        </p:nvSpPr>
        <p:spPr>
          <a:xfrm>
            <a:off x="1447800" y="2020848"/>
            <a:ext cx="12483584"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Instantaneous temperature display that updates continuously.</a:t>
            </a:r>
            <a:endParaRPr lang="en-US" sz="1550" dirty="0"/>
          </a:p>
        </p:txBody>
      </p:sp>
      <p:pic>
        <p:nvPicPr>
          <p:cNvPr id="6" name="Image 1" descr="preencoded.png">    </p:cNvPr>
          <p:cNvPicPr>
            <a:picLocks noChangeAspect="1"/>
          </p:cNvPicPr>
          <p:nvPr/>
        </p:nvPicPr>
        <p:blipFill>
          <a:blip r:embed="rId2"/>
          <a:stretch>
            <a:fillRect/>
          </a:stretch>
        </p:blipFill>
        <p:spPr>
          <a:xfrm>
            <a:off x="699016" y="2839641"/>
            <a:ext cx="499229" cy="499229"/>
          </a:xfrm>
          <a:prstGeom prst="rect">
            <a:avLst/>
          </a:prstGeom>
        </p:spPr>
      </p:pic>
      <p:sp>
        <p:nvSpPr>
          <p:cNvPr id="7" name="Text 3"/>
          <p:cNvSpPr/>
          <p:nvPr/>
        </p:nvSpPr>
        <p:spPr>
          <a:xfrm>
            <a:off x="1447800" y="2958227"/>
            <a:ext cx="2219206" cy="277416"/>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Customizable Alerts</a:t>
            </a:r>
            <a:endParaRPr lang="en-US" sz="1700" dirty="0"/>
          </a:p>
        </p:txBody>
      </p:sp>
      <p:sp>
        <p:nvSpPr>
          <p:cNvPr id="8" name="Text 4"/>
          <p:cNvSpPr/>
          <p:nvPr/>
        </p:nvSpPr>
        <p:spPr>
          <a:xfrm>
            <a:off x="1447800" y="3355419"/>
            <a:ext cx="12483584"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Easily program LED warnings or buzzers for temperature thresholds.</a:t>
            </a:r>
            <a:endParaRPr lang="en-US" sz="1550" dirty="0"/>
          </a:p>
        </p:txBody>
      </p:sp>
      <p:pic>
        <p:nvPicPr>
          <p:cNvPr id="9" name="Image 2" descr="preencoded.png">    </p:cNvPr>
          <p:cNvPicPr>
            <a:picLocks noChangeAspect="1"/>
          </p:cNvPicPr>
          <p:nvPr/>
        </p:nvPicPr>
        <p:blipFill>
          <a:blip r:embed="rId3"/>
          <a:stretch>
            <a:fillRect/>
          </a:stretch>
        </p:blipFill>
        <p:spPr>
          <a:xfrm>
            <a:off x="699016" y="4174212"/>
            <a:ext cx="499229" cy="499229"/>
          </a:xfrm>
          <a:prstGeom prst="rect">
            <a:avLst/>
          </a:prstGeom>
        </p:spPr>
      </p:pic>
      <p:sp>
        <p:nvSpPr>
          <p:cNvPr id="10" name="Text 5"/>
          <p:cNvSpPr/>
          <p:nvPr/>
        </p:nvSpPr>
        <p:spPr>
          <a:xfrm>
            <a:off x="1447800" y="4292798"/>
            <a:ext cx="2219206" cy="277416"/>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Low Cost</a:t>
            </a:r>
            <a:endParaRPr lang="en-US" sz="1700" dirty="0"/>
          </a:p>
        </p:txBody>
      </p:sp>
      <p:sp>
        <p:nvSpPr>
          <p:cNvPr id="11" name="Text 6"/>
          <p:cNvSpPr/>
          <p:nvPr/>
        </p:nvSpPr>
        <p:spPr>
          <a:xfrm>
            <a:off x="1447800" y="4689991"/>
            <a:ext cx="12483584"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Total component cost typically under $30-$40, very affordable.</a:t>
            </a:r>
            <a:endParaRPr lang="en-US" sz="1550" dirty="0"/>
          </a:p>
        </p:txBody>
      </p:sp>
      <p:pic>
        <p:nvPicPr>
          <p:cNvPr id="12" name="Image 3" descr="preencoded.png">    </p:cNvPr>
          <p:cNvPicPr>
            <a:picLocks noChangeAspect="1"/>
          </p:cNvPicPr>
          <p:nvPr/>
        </p:nvPicPr>
        <p:blipFill>
          <a:blip r:embed="rId4"/>
          <a:stretch>
            <a:fillRect/>
          </a:stretch>
        </p:blipFill>
        <p:spPr>
          <a:xfrm>
            <a:off x="699016" y="5508784"/>
            <a:ext cx="499229" cy="499229"/>
          </a:xfrm>
          <a:prstGeom prst="rect">
            <a:avLst/>
          </a:prstGeom>
        </p:spPr>
      </p:pic>
      <p:sp>
        <p:nvSpPr>
          <p:cNvPr id="13" name="Text 7"/>
          <p:cNvSpPr/>
          <p:nvPr/>
        </p:nvSpPr>
        <p:spPr>
          <a:xfrm>
            <a:off x="1447800" y="5627370"/>
            <a:ext cx="2219206" cy="277416"/>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Learning Platform</a:t>
            </a:r>
            <a:endParaRPr lang="en-US" sz="1700" dirty="0"/>
          </a:p>
        </p:txBody>
      </p:sp>
      <p:sp>
        <p:nvSpPr>
          <p:cNvPr id="14" name="Text 8"/>
          <p:cNvSpPr/>
          <p:nvPr/>
        </p:nvSpPr>
        <p:spPr>
          <a:xfrm>
            <a:off x="1447800" y="6024563"/>
            <a:ext cx="12483584"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Ideal for grasping electronics, coding, and sensor integration.</a:t>
            </a:r>
            <a:endParaRPr lang="en-US" sz="1550" dirty="0"/>
          </a:p>
        </p:txBody>
      </p:sp>
      <p:pic>
        <p:nvPicPr>
          <p:cNvPr id="15" name="Image 4" descr="preencoded.png">    </p:cNvPr>
          <p:cNvPicPr>
            <a:picLocks noChangeAspect="1"/>
          </p:cNvPicPr>
          <p:nvPr/>
        </p:nvPicPr>
        <p:blipFill>
          <a:blip r:embed="rId5"/>
          <a:stretch>
            <a:fillRect/>
          </a:stretch>
        </p:blipFill>
        <p:spPr>
          <a:xfrm>
            <a:off x="699016" y="6843355"/>
            <a:ext cx="499229" cy="499229"/>
          </a:xfrm>
          <a:prstGeom prst="rect">
            <a:avLst/>
          </a:prstGeom>
        </p:spPr>
      </p:pic>
      <p:sp>
        <p:nvSpPr>
          <p:cNvPr id="16" name="Text 9"/>
          <p:cNvSpPr/>
          <p:nvPr/>
        </p:nvSpPr>
        <p:spPr>
          <a:xfrm>
            <a:off x="1447800" y="6961942"/>
            <a:ext cx="2219206" cy="277416"/>
          </a:xfrm>
          <a:prstGeom prst="rect">
            <a:avLst/>
          </a:prstGeom>
          <a:noFill/>
          <a:ln/>
        </p:spPr>
        <p:txBody>
          <a:bodyPr wrap="none" lIns="0" tIns="0" rIns="0" bIns="0" rtlCol="0" anchor="t"/>
          <a:lstStyle/>
          <a:p>
            <a:pPr algn="l" indent="0" marL="0">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Portability</a:t>
            </a:r>
            <a:endParaRPr lang="en-US" sz="1700" dirty="0"/>
          </a:p>
        </p:txBody>
      </p:sp>
      <p:sp>
        <p:nvSpPr>
          <p:cNvPr id="17" name="Text 10"/>
          <p:cNvSpPr/>
          <p:nvPr/>
        </p:nvSpPr>
        <p:spPr>
          <a:xfrm>
            <a:off x="1447800" y="7359134"/>
            <a:ext cx="12483584" cy="319564"/>
          </a:xfrm>
          <a:prstGeom prst="rect">
            <a:avLst/>
          </a:prstGeom>
          <a:noFill/>
          <a:ln/>
        </p:spPr>
        <p:txBody>
          <a:bodyPr wrap="none" lIns="0" tIns="0" rIns="0" bIns="0" rtlCol="0" anchor="t"/>
          <a:lstStyle/>
          <a:p>
            <a:pPr algn="l" indent="0" marL="0">
              <a:lnSpc>
                <a:spcPts val="2500"/>
              </a:lnSpc>
              <a:buNone/>
            </a:pPr>
            <a:r>
              <a:rPr lang="en-US" sz="1550" dirty="0">
                <a:solidFill>
                  <a:srgbClr val="E0E4E6"/>
                </a:solidFill>
                <a:latin typeface="Barlow" pitchFamily="34" charset="0"/>
                <a:ea typeface="Barlow" pitchFamily="34" charset="-122"/>
                <a:cs typeface="Barlow" pitchFamily="34" charset="-120"/>
              </a:rPr>
              <a:t>Can be battery-powered for mobile and remote applications.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9023" y="597098"/>
            <a:ext cx="7837527" cy="602456"/>
          </a:xfrm>
          <a:prstGeom prst="rect">
            <a:avLst/>
          </a:prstGeom>
          <a:noFill/>
          <a:ln/>
        </p:spPr>
        <p:txBody>
          <a:bodyPr wrap="none" lIns="0" tIns="0" rIns="0" bIns="0" rtlCol="0" anchor="t"/>
          <a:lstStyle/>
          <a:p>
            <a:pPr algn="l" indent="0" marL="0">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Practical Applications &amp; Use Cases</a:t>
            </a:r>
            <a:endParaRPr lang="en-US" sz="3750" dirty="0"/>
          </a:p>
        </p:txBody>
      </p:sp>
      <p:sp>
        <p:nvSpPr>
          <p:cNvPr id="3" name="Shape 1"/>
          <p:cNvSpPr/>
          <p:nvPr/>
        </p:nvSpPr>
        <p:spPr>
          <a:xfrm>
            <a:off x="759023" y="1633299"/>
            <a:ext cx="487918" cy="487918"/>
          </a:xfrm>
          <a:prstGeom prst="roundRect">
            <a:avLst>
              <a:gd name="adj" fmla="val 66679"/>
            </a:avLst>
          </a:prstGeom>
          <a:solidFill>
            <a:srgbClr val="0A081B"/>
          </a:solidFill>
          <a:ln w="22860">
            <a:solidFill>
              <a:srgbClr val="16FFBB"/>
            </a:solidFill>
            <a:prstDash val="solid"/>
          </a:ln>
        </p:spPr>
      </p:sp>
      <p:sp>
        <p:nvSpPr>
          <p:cNvPr id="4" name="Text 2"/>
          <p:cNvSpPr/>
          <p:nvPr/>
        </p:nvSpPr>
        <p:spPr>
          <a:xfrm>
            <a:off x="1463754" y="1707832"/>
            <a:ext cx="3463290" cy="301228"/>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Home Environment Monitoring</a:t>
            </a:r>
            <a:endParaRPr lang="en-US" sz="1850" dirty="0"/>
          </a:p>
        </p:txBody>
      </p:sp>
      <p:sp>
        <p:nvSpPr>
          <p:cNvPr id="5" name="Text 3"/>
          <p:cNvSpPr/>
          <p:nvPr/>
        </p:nvSpPr>
        <p:spPr>
          <a:xfrm>
            <a:off x="1463754" y="2139077"/>
            <a:ext cx="12407622" cy="347067"/>
          </a:xfrm>
          <a:prstGeom prst="rect">
            <a:avLst/>
          </a:prstGeom>
          <a:noFill/>
          <a:ln/>
        </p:spPr>
        <p:txBody>
          <a:bodyPr wrap="non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Track room temperature for comfort or HVAC optimization.</a:t>
            </a:r>
            <a:endParaRPr lang="en-US" sz="1700" dirty="0"/>
          </a:p>
        </p:txBody>
      </p:sp>
      <p:sp>
        <p:nvSpPr>
          <p:cNvPr id="6" name="Shape 4"/>
          <p:cNvSpPr/>
          <p:nvPr/>
        </p:nvSpPr>
        <p:spPr>
          <a:xfrm>
            <a:off x="759023" y="2919889"/>
            <a:ext cx="487918" cy="487918"/>
          </a:xfrm>
          <a:prstGeom prst="roundRect">
            <a:avLst>
              <a:gd name="adj" fmla="val 66679"/>
            </a:avLst>
          </a:prstGeom>
          <a:solidFill>
            <a:srgbClr val="0A081B"/>
          </a:solidFill>
          <a:ln w="22860">
            <a:solidFill>
              <a:srgbClr val="29DDDA"/>
            </a:solidFill>
            <a:prstDash val="solid"/>
          </a:ln>
        </p:spPr>
      </p:sp>
      <p:sp>
        <p:nvSpPr>
          <p:cNvPr id="7" name="Text 5"/>
          <p:cNvSpPr/>
          <p:nvPr/>
        </p:nvSpPr>
        <p:spPr>
          <a:xfrm>
            <a:off x="1463754" y="2994422"/>
            <a:ext cx="2409825" cy="301228"/>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Hobbyist Projects</a:t>
            </a:r>
            <a:endParaRPr lang="en-US" sz="1850" dirty="0"/>
          </a:p>
        </p:txBody>
      </p:sp>
      <p:sp>
        <p:nvSpPr>
          <p:cNvPr id="8" name="Text 6"/>
          <p:cNvSpPr/>
          <p:nvPr/>
        </p:nvSpPr>
        <p:spPr>
          <a:xfrm>
            <a:off x="1463754" y="3425666"/>
            <a:ext cx="12407622" cy="347067"/>
          </a:xfrm>
          <a:prstGeom prst="rect">
            <a:avLst/>
          </a:prstGeom>
          <a:noFill/>
          <a:ln/>
        </p:spPr>
        <p:txBody>
          <a:bodyPr wrap="non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Monitor conditions in terrariums, greenhouses, or pet enclosures.</a:t>
            </a:r>
            <a:endParaRPr lang="en-US" sz="1700" dirty="0"/>
          </a:p>
        </p:txBody>
      </p:sp>
      <p:sp>
        <p:nvSpPr>
          <p:cNvPr id="9" name="Shape 7"/>
          <p:cNvSpPr/>
          <p:nvPr/>
        </p:nvSpPr>
        <p:spPr>
          <a:xfrm>
            <a:off x="759023" y="4206478"/>
            <a:ext cx="487918" cy="487918"/>
          </a:xfrm>
          <a:prstGeom prst="roundRect">
            <a:avLst>
              <a:gd name="adj" fmla="val 66679"/>
            </a:avLst>
          </a:prstGeom>
          <a:solidFill>
            <a:srgbClr val="0A081B"/>
          </a:solidFill>
          <a:ln w="22860">
            <a:solidFill>
              <a:srgbClr val="37A7E7"/>
            </a:solidFill>
            <a:prstDash val="solid"/>
          </a:ln>
        </p:spPr>
      </p:sp>
      <p:sp>
        <p:nvSpPr>
          <p:cNvPr id="10" name="Text 8"/>
          <p:cNvSpPr/>
          <p:nvPr/>
        </p:nvSpPr>
        <p:spPr>
          <a:xfrm>
            <a:off x="1463754" y="4281011"/>
            <a:ext cx="3219212" cy="301228"/>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Educational Demonstrations</a:t>
            </a:r>
            <a:endParaRPr lang="en-US" sz="1850" dirty="0"/>
          </a:p>
        </p:txBody>
      </p:sp>
      <p:sp>
        <p:nvSpPr>
          <p:cNvPr id="11" name="Text 9"/>
          <p:cNvSpPr/>
          <p:nvPr/>
        </p:nvSpPr>
        <p:spPr>
          <a:xfrm>
            <a:off x="1463754" y="4712256"/>
            <a:ext cx="12407622" cy="347067"/>
          </a:xfrm>
          <a:prstGeom prst="rect">
            <a:avLst/>
          </a:prstGeom>
          <a:noFill/>
          <a:ln/>
        </p:spPr>
        <p:txBody>
          <a:bodyPr wrap="non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Engaging STEM project for schools, science fairs, and workshops.</a:t>
            </a:r>
            <a:endParaRPr lang="en-US" sz="1700" dirty="0"/>
          </a:p>
        </p:txBody>
      </p:sp>
      <p:sp>
        <p:nvSpPr>
          <p:cNvPr id="12" name="Shape 10"/>
          <p:cNvSpPr/>
          <p:nvPr/>
        </p:nvSpPr>
        <p:spPr>
          <a:xfrm>
            <a:off x="759023" y="5493068"/>
            <a:ext cx="487918" cy="487918"/>
          </a:xfrm>
          <a:prstGeom prst="roundRect">
            <a:avLst>
              <a:gd name="adj" fmla="val 66679"/>
            </a:avLst>
          </a:prstGeom>
          <a:solidFill>
            <a:srgbClr val="0A081B"/>
          </a:solidFill>
          <a:ln w="22860">
            <a:solidFill>
              <a:srgbClr val="091231"/>
            </a:solidFill>
            <a:prstDash val="solid"/>
          </a:ln>
        </p:spPr>
      </p:sp>
      <p:sp>
        <p:nvSpPr>
          <p:cNvPr id="13" name="Text 11"/>
          <p:cNvSpPr/>
          <p:nvPr/>
        </p:nvSpPr>
        <p:spPr>
          <a:xfrm>
            <a:off x="1463754" y="5567601"/>
            <a:ext cx="2409825" cy="301228"/>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DIY Weather Stations</a:t>
            </a:r>
            <a:endParaRPr lang="en-US" sz="1850" dirty="0"/>
          </a:p>
        </p:txBody>
      </p:sp>
      <p:sp>
        <p:nvSpPr>
          <p:cNvPr id="14" name="Text 12"/>
          <p:cNvSpPr/>
          <p:nvPr/>
        </p:nvSpPr>
        <p:spPr>
          <a:xfrm>
            <a:off x="1463754" y="5998845"/>
            <a:ext cx="12407622" cy="347067"/>
          </a:xfrm>
          <a:prstGeom prst="rect">
            <a:avLst/>
          </a:prstGeom>
          <a:noFill/>
          <a:ln/>
        </p:spPr>
        <p:txBody>
          <a:bodyPr wrap="non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Integrate with other sensors (humidity, pressure) for a comprehensive setup.</a:t>
            </a:r>
            <a:endParaRPr lang="en-US" sz="1700" dirty="0"/>
          </a:p>
        </p:txBody>
      </p:sp>
      <p:sp>
        <p:nvSpPr>
          <p:cNvPr id="15" name="Shape 13"/>
          <p:cNvSpPr/>
          <p:nvPr/>
        </p:nvSpPr>
        <p:spPr>
          <a:xfrm>
            <a:off x="759023" y="6779657"/>
            <a:ext cx="487918" cy="487918"/>
          </a:xfrm>
          <a:prstGeom prst="roundRect">
            <a:avLst>
              <a:gd name="adj" fmla="val 66679"/>
            </a:avLst>
          </a:prstGeom>
          <a:solidFill>
            <a:srgbClr val="0A081B"/>
          </a:solidFill>
          <a:ln w="22860">
            <a:solidFill>
              <a:srgbClr val="16FFBB"/>
            </a:solidFill>
            <a:prstDash val="solid"/>
          </a:ln>
        </p:spPr>
      </p:sp>
      <p:sp>
        <p:nvSpPr>
          <p:cNvPr id="16" name="Text 14"/>
          <p:cNvSpPr/>
          <p:nvPr/>
        </p:nvSpPr>
        <p:spPr>
          <a:xfrm>
            <a:off x="1463754" y="6854190"/>
            <a:ext cx="2419469" cy="301228"/>
          </a:xfrm>
          <a:prstGeom prst="rect">
            <a:avLst/>
          </a:prstGeom>
          <a:noFill/>
          <a:ln/>
        </p:spPr>
        <p:txBody>
          <a:bodyPr wrap="none" lIns="0" tIns="0" rIns="0" bIns="0" rtlCol="0" anchor="t"/>
          <a:lstStyle/>
          <a:p>
            <a:pPr algn="l" indent="0" marL="0">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Temperature Logging</a:t>
            </a:r>
            <a:endParaRPr lang="en-US" sz="1850" dirty="0"/>
          </a:p>
        </p:txBody>
      </p:sp>
      <p:sp>
        <p:nvSpPr>
          <p:cNvPr id="17" name="Text 15"/>
          <p:cNvSpPr/>
          <p:nvPr/>
        </p:nvSpPr>
        <p:spPr>
          <a:xfrm>
            <a:off x="1463754" y="7285434"/>
            <a:ext cx="12407622" cy="347067"/>
          </a:xfrm>
          <a:prstGeom prst="rect">
            <a:avLst/>
          </a:prstGeom>
          <a:noFill/>
          <a:ln/>
        </p:spPr>
        <p:txBody>
          <a:bodyPr wrap="none" lIns="0" tIns="0" rIns="0" bIns="0" rtlCol="0" anchor="t"/>
          <a:lstStyle/>
          <a:p>
            <a:pPr algn="l" indent="0" marL="0">
              <a:lnSpc>
                <a:spcPts val="2700"/>
              </a:lnSpc>
              <a:buNone/>
            </a:pPr>
            <a:r>
              <a:rPr lang="en-US" sz="1700" dirty="0">
                <a:solidFill>
                  <a:srgbClr val="E0E4E6"/>
                </a:solidFill>
                <a:latin typeface="Barlow" pitchFamily="34" charset="0"/>
                <a:ea typeface="Barlow" pitchFamily="34" charset="-122"/>
                <a:cs typeface="Barlow" pitchFamily="34" charset="-120"/>
              </a:rPr>
              <a:t>Extend with an SD card module to record data over time for analysis.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9621" y="612577"/>
            <a:ext cx="7070288" cy="618768"/>
          </a:xfrm>
          <a:prstGeom prst="rect">
            <a:avLst/>
          </a:prstGeom>
          <a:noFill/>
          <a:ln/>
        </p:spPr>
        <p:txBody>
          <a:bodyPr wrap="none" lIns="0" tIns="0" rIns="0" bIns="0" rtlCol="0" anchor="t"/>
          <a:lstStyle/>
          <a:p>
            <a:pPr algn="l" indent="0" marL="0">
              <a:lnSpc>
                <a:spcPts val="4850"/>
              </a:lnSpc>
              <a:buNone/>
            </a:pPr>
            <a:r>
              <a:rPr lang="en-US" sz="3850" b="1" dirty="0">
                <a:solidFill>
                  <a:srgbClr val="F0FCFF"/>
                </a:solidFill>
                <a:latin typeface="Spline Sans Bold" pitchFamily="34" charset="0"/>
                <a:ea typeface="Spline Sans Bold" pitchFamily="34" charset="-122"/>
                <a:cs typeface="Spline Sans Bold" pitchFamily="34" charset="-120"/>
              </a:rPr>
              <a:t>Enhancements &amp; Future Scope</a:t>
            </a:r>
            <a:endParaRPr lang="en-US" sz="3850" dirty="0"/>
          </a:p>
        </p:txBody>
      </p:sp>
      <p:sp>
        <p:nvSpPr>
          <p:cNvPr id="3" name="Shape 1"/>
          <p:cNvSpPr/>
          <p:nvPr/>
        </p:nvSpPr>
        <p:spPr>
          <a:xfrm>
            <a:off x="779621" y="1815941"/>
            <a:ext cx="501134" cy="501134"/>
          </a:xfrm>
          <a:prstGeom prst="roundRect">
            <a:avLst>
              <a:gd name="adj" fmla="val 66676"/>
            </a:avLst>
          </a:prstGeom>
          <a:solidFill>
            <a:srgbClr val="0A081B"/>
          </a:solidFill>
          <a:ln w="22860">
            <a:solidFill>
              <a:srgbClr val="16FFBB"/>
            </a:solidFill>
            <a:prstDash val="solid"/>
          </a:ln>
        </p:spPr>
      </p:sp>
      <p:sp>
        <p:nvSpPr>
          <p:cNvPr id="4" name="Text 2"/>
          <p:cNvSpPr/>
          <p:nvPr/>
        </p:nvSpPr>
        <p:spPr>
          <a:xfrm>
            <a:off x="1503402" y="1892498"/>
            <a:ext cx="2578298" cy="309324"/>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Wireless Connectivity</a:t>
            </a:r>
            <a:endParaRPr lang="en-US" sz="1900" dirty="0"/>
          </a:p>
        </p:txBody>
      </p:sp>
      <p:sp>
        <p:nvSpPr>
          <p:cNvPr id="5" name="Text 3"/>
          <p:cNvSpPr/>
          <p:nvPr/>
        </p:nvSpPr>
        <p:spPr>
          <a:xfrm>
            <a:off x="1503402" y="2424470"/>
            <a:ext cx="5540097" cy="712708"/>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Integrate an ESP8266 or ESP32 Wi-Fi module for remote monitoring via web server or mobile app.</a:t>
            </a:r>
            <a:endParaRPr lang="en-US" sz="1750" dirty="0"/>
          </a:p>
        </p:txBody>
      </p:sp>
      <p:sp>
        <p:nvSpPr>
          <p:cNvPr id="6" name="Shape 4"/>
          <p:cNvSpPr/>
          <p:nvPr/>
        </p:nvSpPr>
        <p:spPr>
          <a:xfrm>
            <a:off x="779621" y="3582591"/>
            <a:ext cx="501134" cy="501134"/>
          </a:xfrm>
          <a:prstGeom prst="roundRect">
            <a:avLst>
              <a:gd name="adj" fmla="val 66676"/>
            </a:avLst>
          </a:prstGeom>
          <a:solidFill>
            <a:srgbClr val="0A081B"/>
          </a:solidFill>
          <a:ln w="22860">
            <a:solidFill>
              <a:srgbClr val="29DDDA"/>
            </a:solidFill>
            <a:prstDash val="solid"/>
          </a:ln>
        </p:spPr>
      </p:sp>
      <p:sp>
        <p:nvSpPr>
          <p:cNvPr id="7" name="Text 5"/>
          <p:cNvSpPr/>
          <p:nvPr/>
        </p:nvSpPr>
        <p:spPr>
          <a:xfrm>
            <a:off x="1503402" y="3659148"/>
            <a:ext cx="2474952" cy="309324"/>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Multiple Sensors</a:t>
            </a:r>
            <a:endParaRPr lang="en-US" sz="1900" dirty="0"/>
          </a:p>
        </p:txBody>
      </p:sp>
      <p:sp>
        <p:nvSpPr>
          <p:cNvPr id="8" name="Text 6"/>
          <p:cNvSpPr/>
          <p:nvPr/>
        </p:nvSpPr>
        <p:spPr>
          <a:xfrm>
            <a:off x="1503402" y="4191119"/>
            <a:ext cx="5540097" cy="712708"/>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Add DHT11/DHT22 for humidity, or multiple LM35s to monitor different zones simultaneously.</a:t>
            </a:r>
            <a:endParaRPr lang="en-US" sz="1750" dirty="0"/>
          </a:p>
        </p:txBody>
      </p:sp>
      <p:sp>
        <p:nvSpPr>
          <p:cNvPr id="9" name="Shape 7"/>
          <p:cNvSpPr/>
          <p:nvPr/>
        </p:nvSpPr>
        <p:spPr>
          <a:xfrm>
            <a:off x="779621" y="5349240"/>
            <a:ext cx="501134" cy="501134"/>
          </a:xfrm>
          <a:prstGeom prst="roundRect">
            <a:avLst>
              <a:gd name="adj" fmla="val 66676"/>
            </a:avLst>
          </a:prstGeom>
          <a:solidFill>
            <a:srgbClr val="0A081B"/>
          </a:solidFill>
          <a:ln w="22860">
            <a:solidFill>
              <a:srgbClr val="37A7E7"/>
            </a:solidFill>
            <a:prstDash val="solid"/>
          </a:ln>
        </p:spPr>
      </p:sp>
      <p:sp>
        <p:nvSpPr>
          <p:cNvPr id="10" name="Text 8"/>
          <p:cNvSpPr/>
          <p:nvPr/>
        </p:nvSpPr>
        <p:spPr>
          <a:xfrm>
            <a:off x="1503402" y="5425797"/>
            <a:ext cx="2474952" cy="309324"/>
          </a:xfrm>
          <a:prstGeom prst="rect">
            <a:avLst/>
          </a:prstGeom>
          <a:noFill/>
          <a:ln/>
        </p:spPr>
        <p:txBody>
          <a:bodyPr wrap="none" lIns="0" tIns="0" rIns="0" bIns="0" rtlCol="0" anchor="t"/>
          <a:lstStyle/>
          <a:p>
            <a:pPr algn="l" indent="0" marL="0">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Advanced Display</a:t>
            </a:r>
            <a:endParaRPr lang="en-US" sz="1900" dirty="0"/>
          </a:p>
        </p:txBody>
      </p:sp>
      <p:sp>
        <p:nvSpPr>
          <p:cNvPr id="11" name="Text 9"/>
          <p:cNvSpPr/>
          <p:nvPr/>
        </p:nvSpPr>
        <p:spPr>
          <a:xfrm>
            <a:off x="1503402" y="5957768"/>
            <a:ext cx="5540097" cy="712708"/>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Upgrade to an OLED display for graphical representation or more detailed information.</a:t>
            </a:r>
            <a:endParaRPr lang="en-US" sz="1750" dirty="0"/>
          </a:p>
        </p:txBody>
      </p:sp>
      <p:pic>
        <p:nvPicPr>
          <p:cNvPr id="12" name="Image 0" descr="preencoded.png">    </p:cNvPr>
          <p:cNvPicPr>
            <a:picLocks noChangeAspect="1"/>
          </p:cNvPicPr>
          <p:nvPr/>
        </p:nvPicPr>
        <p:blipFill>
          <a:blip r:embed="rId1"/>
          <a:stretch>
            <a:fillRect/>
          </a:stretch>
        </p:blipFill>
        <p:spPr>
          <a:xfrm>
            <a:off x="7594521" y="1815941"/>
            <a:ext cx="6263878" cy="62638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2025-06-30T14:01:10Z</dcterms:created>
  <dcterms:modified xsi:type="dcterms:W3CDTF">2025-06-30T14:01:10Z</dcterms:modified>
</cp:coreProperties>
</file>